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76"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02" r:id="rId23"/>
    <p:sldId id="303" r:id="rId24"/>
    <p:sldId id="277" r:id="rId25"/>
    <p:sldId id="289" r:id="rId26"/>
    <p:sldId id="290" r:id="rId27"/>
    <p:sldId id="291" r:id="rId28"/>
    <p:sldId id="292" r:id="rId29"/>
    <p:sldId id="293" r:id="rId30"/>
    <p:sldId id="294" r:id="rId31"/>
    <p:sldId id="295" r:id="rId32"/>
    <p:sldId id="297" r:id="rId33"/>
    <p:sldId id="298" r:id="rId34"/>
    <p:sldId id="299" r:id="rId35"/>
    <p:sldId id="300" r:id="rId36"/>
    <p:sldId id="301" r:id="rId37"/>
    <p:sldId id="304" r:id="rId38"/>
    <p:sldId id="305" r:id="rId39"/>
    <p:sldId id="306" r:id="rId40"/>
    <p:sldId id="307" r:id="rId41"/>
    <p:sldId id="308" r:id="rId42"/>
    <p:sldId id="296" r:id="rId43"/>
    <p:sldId id="278" r:id="rId44"/>
    <p:sldId id="279" r:id="rId45"/>
    <p:sldId id="28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t>28-09-2023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t>‹#›</a:t>
            </a:fld>
            <a:endParaRPr lang="en-IN"/>
          </a:p>
        </p:txBody>
      </p:sp>
    </p:spTree>
    <p:extLst>
      <p:ext uri="{BB962C8B-B14F-4D97-AF65-F5344CB8AC3E}">
        <p14:creationId xmlns:p14="http://schemas.microsoft.com/office/powerpoint/2010/main" val="389930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t>16</a:t>
            </a:fld>
            <a:endParaRPr lang="en-IN"/>
          </a:p>
        </p:txBody>
      </p:sp>
    </p:spTree>
    <p:extLst>
      <p:ext uri="{BB962C8B-B14F-4D97-AF65-F5344CB8AC3E}">
        <p14:creationId xmlns:p14="http://schemas.microsoft.com/office/powerpoint/2010/main" val="180236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964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41525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99389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2123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13836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28-09-2023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0478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28-09-2023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37133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9792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8973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00517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28-09-2023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36308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EB2FDB-6504-40A1-8F83-9E4229F3E375}"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61212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EB2FDB-6504-40A1-8F83-9E4229F3E375}" type="datetimeFigureOut">
              <a:rPr lang="en-IN" smtClean="0"/>
              <a:t>28-09-2023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57702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B2FDB-6504-40A1-8F83-9E4229F3E375}" type="datetimeFigureOut">
              <a:rPr lang="en-IN" smtClean="0"/>
              <a:t>28-09-2023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727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B2FDB-6504-40A1-8F83-9E4229F3E375}" type="datetimeFigureOut">
              <a:rPr lang="en-IN" smtClean="0"/>
              <a:t>28-09-2023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2842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2745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28-09-2023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05812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CEB2FDB-6504-40A1-8F83-9E4229F3E375}" type="datetimeFigureOut">
              <a:rPr lang="en-IN" smtClean="0"/>
              <a:t>28-09-2023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488FB80-D91B-455D-AA85-4FBA5494CA0A}" type="slidenum">
              <a:rPr lang="en-IN" smtClean="0"/>
              <a:t>‹#›</a:t>
            </a:fld>
            <a:endParaRPr lang="en-IN"/>
          </a:p>
        </p:txBody>
      </p:sp>
    </p:spTree>
    <p:extLst>
      <p:ext uri="{BB962C8B-B14F-4D97-AF65-F5344CB8AC3E}">
        <p14:creationId xmlns:p14="http://schemas.microsoft.com/office/powerpoint/2010/main" val="866089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dist/v16.16.0/node-v16.16.0-x86.msi"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 Id="rId4" Type="http://schemas.openxmlformats.org/officeDocument/2006/relationships/hyperlink" Target="https://nodejs.org/dist/v16.16.0/node-v16.16.0-x64.ms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69AC-CD76-56F7-7BA3-B0DED7D915BA}"/>
              </a:ext>
            </a:extLst>
          </p:cNvPr>
          <p:cNvSpPr>
            <a:spLocks noGrp="1"/>
          </p:cNvSpPr>
          <p:nvPr>
            <p:ph type="ctrTitle"/>
          </p:nvPr>
        </p:nvSpPr>
        <p:spPr/>
        <p:txBody>
          <a:bodyPr/>
          <a:lstStyle/>
          <a:p>
            <a:r>
              <a:rPr lang="en-IN" dirty="0"/>
              <a:t>Introduction to Programming</a:t>
            </a:r>
          </a:p>
        </p:txBody>
      </p:sp>
      <p:sp>
        <p:nvSpPr>
          <p:cNvPr id="3" name="Subtitle 2">
            <a:extLst>
              <a:ext uri="{FF2B5EF4-FFF2-40B4-BE49-F238E27FC236}">
                <a16:creationId xmlns:a16="http://schemas.microsoft.com/office/drawing/2014/main" id="{84FE0A2F-354E-462B-EB27-98D6488CD3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3200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Inheritance </a:t>
            </a:r>
            <a:br>
              <a:rPr lang="en-IN" dirty="0"/>
            </a:br>
            <a:endParaRPr lang="en-IN" dirty="0"/>
          </a:p>
        </p:txBody>
      </p:sp>
      <p:pic>
        <p:nvPicPr>
          <p:cNvPr id="5" name="Picture Placeholder 4">
            <a:extLst>
              <a:ext uri="{FF2B5EF4-FFF2-40B4-BE49-F238E27FC236}">
                <a16:creationId xmlns:a16="http://schemas.microsoft.com/office/drawing/2014/main" id="{97C3204F-359F-61C2-4F19-CA6B66E2A6B4}"/>
              </a:ext>
            </a:extLst>
          </p:cNvPr>
          <p:cNvPicPr>
            <a:picLocks noGrp="1" noChangeAspect="1"/>
          </p:cNvPicPr>
          <p:nvPr>
            <p:ph type="pic" idx="1"/>
          </p:nvPr>
        </p:nvPicPr>
        <p:blipFill rotWithShape="1">
          <a:blip r:embed="rId2"/>
          <a:srcRect l="-5178" t="5877" r="10600"/>
          <a:stretch/>
        </p:blipFill>
        <p:spPr>
          <a:xfrm>
            <a:off x="6095999" y="1187116"/>
            <a:ext cx="4941045"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55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Polymorphism </a:t>
            </a:r>
            <a:br>
              <a:rPr lang="en-IN" dirty="0"/>
            </a:br>
            <a:endParaRPr lang="en-IN" dirty="0"/>
          </a:p>
        </p:txBody>
      </p:sp>
      <p:pic>
        <p:nvPicPr>
          <p:cNvPr id="5" name="Picture Placeholder 4">
            <a:extLst>
              <a:ext uri="{FF2B5EF4-FFF2-40B4-BE49-F238E27FC236}">
                <a16:creationId xmlns:a16="http://schemas.microsoft.com/office/drawing/2014/main" id="{7CFF12D0-08DC-65AA-6FB1-9262646D2838}"/>
              </a:ext>
            </a:extLst>
          </p:cNvPr>
          <p:cNvPicPr>
            <a:picLocks noGrp="1" noChangeAspect="1"/>
          </p:cNvPicPr>
          <p:nvPr>
            <p:ph type="pic" idx="1"/>
          </p:nvPr>
        </p:nvPicPr>
        <p:blipFill rotWithShape="1">
          <a:blip r:embed="rId2"/>
          <a:srcRect l="-2667" t="6930" r="18936" b="7456"/>
          <a:stretch/>
        </p:blipFill>
        <p:spPr>
          <a:xfrm>
            <a:off x="6096000" y="1331495"/>
            <a:ext cx="4796590"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70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27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198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pic>
        <p:nvPicPr>
          <p:cNvPr id="4" name="Content Placeholder 3">
            <a:extLst>
              <a:ext uri="{FF2B5EF4-FFF2-40B4-BE49-F238E27FC236}">
                <a16:creationId xmlns:a16="http://schemas.microsoft.com/office/drawing/2014/main" id="{08F6DDCD-93B7-3C2E-125D-94653F4A229C}"/>
              </a:ext>
            </a:extLst>
          </p:cNvPr>
          <p:cNvPicPr>
            <a:picLocks noGrp="1" noChangeAspect="1"/>
          </p:cNvPicPr>
          <p:nvPr>
            <p:ph idx="1"/>
          </p:nvPr>
        </p:nvPicPr>
        <p:blipFill>
          <a:blip r:embed="rId2"/>
          <a:stretch>
            <a:fillRect/>
          </a:stretch>
        </p:blipFill>
        <p:spPr>
          <a:xfrm>
            <a:off x="978569" y="2534653"/>
            <a:ext cx="9545052" cy="3898232"/>
          </a:xfrm>
          <a:prstGeom prst="rect">
            <a:avLst/>
          </a:prstGeom>
        </p:spPr>
      </p:pic>
    </p:spTree>
    <p:extLst>
      <p:ext uri="{BB962C8B-B14F-4D97-AF65-F5344CB8AC3E}">
        <p14:creationId xmlns:p14="http://schemas.microsoft.com/office/powerpoint/2010/main" val="302372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Stack</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A3DD45-27EB-3532-06C4-97243269B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3600" y="4311650"/>
            <a:ext cx="2484120" cy="1744980"/>
          </a:xfrm>
          <a:prstGeom prst="rect">
            <a:avLst/>
          </a:prstGeom>
          <a:noFill/>
          <a:ln>
            <a:noFill/>
          </a:ln>
        </p:spPr>
      </p:pic>
    </p:spTree>
    <p:extLst>
      <p:ext uri="{BB962C8B-B14F-4D97-AF65-F5344CB8AC3E}">
        <p14:creationId xmlns:p14="http://schemas.microsoft.com/office/powerpoint/2010/main" val="221830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Queue </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47E9B0B-B073-1B3C-D0FA-ABC8D3B46F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20" y="4357525"/>
            <a:ext cx="3262564" cy="1526807"/>
          </a:xfrm>
          <a:prstGeom prst="rect">
            <a:avLst/>
          </a:prstGeom>
          <a:noFill/>
          <a:ln>
            <a:noFill/>
          </a:ln>
        </p:spPr>
      </p:pic>
    </p:spTree>
    <p:extLst>
      <p:ext uri="{BB962C8B-B14F-4D97-AF65-F5344CB8AC3E}">
        <p14:creationId xmlns:p14="http://schemas.microsoft.com/office/powerpoint/2010/main" val="318197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Linked list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9887BB-1ACB-4791-3A8B-E0732FF95E4A}"/>
              </a:ext>
            </a:extLst>
          </p:cNvPr>
          <p:cNvPicPr>
            <a:picLocks noChangeAspect="1"/>
          </p:cNvPicPr>
          <p:nvPr/>
        </p:nvPicPr>
        <p:blipFill>
          <a:blip r:embed="rId3"/>
          <a:stretch>
            <a:fillRect/>
          </a:stretch>
        </p:blipFill>
        <p:spPr>
          <a:xfrm>
            <a:off x="3236996" y="3695449"/>
            <a:ext cx="4210050" cy="942975"/>
          </a:xfrm>
          <a:prstGeom prst="rect">
            <a:avLst/>
          </a:prstGeom>
        </p:spPr>
      </p:pic>
    </p:spTree>
    <p:extLst>
      <p:ext uri="{BB962C8B-B14F-4D97-AF65-F5344CB8AC3E}">
        <p14:creationId xmlns:p14="http://schemas.microsoft.com/office/powerpoint/2010/main" val="128035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Algorithms</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228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D256B4-7EBF-D9A5-FF5D-0F5331135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extLst>
      <p:ext uri="{BB962C8B-B14F-4D97-AF65-F5344CB8AC3E}">
        <p14:creationId xmlns:p14="http://schemas.microsoft.com/office/powerpoint/2010/main" val="295235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D2E03-AE24-8ACD-AAE1-D13E51E78D84}"/>
              </a:ext>
            </a:extLst>
          </p:cNvPr>
          <p:cNvPicPr>
            <a:picLocks noChangeAspect="1"/>
          </p:cNvPicPr>
          <p:nvPr/>
        </p:nvPicPr>
        <p:blipFill>
          <a:blip r:embed="rId2"/>
          <a:stretch>
            <a:fillRect/>
          </a:stretch>
        </p:blipFill>
        <p:spPr>
          <a:xfrm>
            <a:off x="561474" y="364957"/>
            <a:ext cx="9593179" cy="6128085"/>
          </a:xfrm>
          <a:prstGeom prst="rect">
            <a:avLst/>
          </a:prstGeom>
        </p:spPr>
      </p:pic>
    </p:spTree>
    <p:extLst>
      <p:ext uri="{BB962C8B-B14F-4D97-AF65-F5344CB8AC3E}">
        <p14:creationId xmlns:p14="http://schemas.microsoft.com/office/powerpoint/2010/main" val="95116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FBE9-67A7-526F-7BFC-F19A65BBE16E}"/>
              </a:ext>
            </a:extLst>
          </p:cNvPr>
          <p:cNvSpPr>
            <a:spLocks noGrp="1"/>
          </p:cNvSpPr>
          <p:nvPr>
            <p:ph type="title"/>
          </p:nvPr>
        </p:nvSpPr>
        <p:spPr/>
        <p:txBody>
          <a:bodyPr/>
          <a:lstStyle/>
          <a:p>
            <a:r>
              <a:rPr lang="en-IN" dirty="0"/>
              <a:t>Object-oriented programming (OOP)</a:t>
            </a:r>
          </a:p>
        </p:txBody>
      </p:sp>
      <p:sp>
        <p:nvSpPr>
          <p:cNvPr id="3" name="Content Placeholder 2">
            <a:extLst>
              <a:ext uri="{FF2B5EF4-FFF2-40B4-BE49-F238E27FC236}">
                <a16:creationId xmlns:a16="http://schemas.microsoft.com/office/drawing/2014/main" id="{598F5DB5-E809-B22B-48A7-C1C7080B1AC6}"/>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383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EA86F-9EFB-6761-7B4F-FCCA8E8975F4}"/>
              </a:ext>
            </a:extLst>
          </p:cNvPr>
          <p:cNvPicPr>
            <a:picLocks noChangeAspect="1"/>
          </p:cNvPicPr>
          <p:nvPr/>
        </p:nvPicPr>
        <p:blipFill>
          <a:blip r:embed="rId2"/>
          <a:stretch>
            <a:fillRect/>
          </a:stretch>
        </p:blipFill>
        <p:spPr>
          <a:xfrm>
            <a:off x="770021" y="593559"/>
            <a:ext cx="9593179" cy="5502442"/>
          </a:xfrm>
          <a:prstGeom prst="rect">
            <a:avLst/>
          </a:prstGeom>
        </p:spPr>
      </p:pic>
    </p:spTree>
    <p:extLst>
      <p:ext uri="{BB962C8B-B14F-4D97-AF65-F5344CB8AC3E}">
        <p14:creationId xmlns:p14="http://schemas.microsoft.com/office/powerpoint/2010/main" val="197336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ES6</a:t>
            </a:r>
            <a:br>
              <a:rPr lang="en-IN" dirty="0"/>
            </a:br>
            <a:endParaRPr lang="en-IN" dirty="0"/>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l"/>
            <a:r>
              <a:rPr lang="en-GB" b="0" i="0" dirty="0">
                <a:solidFill>
                  <a:srgbClr val="1B1B32"/>
                </a:solidFill>
                <a:effectLst/>
              </a:rPr>
              <a:t>ECMAScript, or ES, is a standardized version of JavaScript.</a:t>
            </a:r>
          </a:p>
          <a:p>
            <a:pPr algn="l"/>
            <a:r>
              <a:rPr lang="en-GB" b="0" i="0" dirty="0">
                <a:solidFill>
                  <a:srgbClr val="1B1B32"/>
                </a:solidFill>
                <a:effectLst/>
              </a:rPr>
              <a:t> Because all major browsers follow this specification, the terms ECMAScript and JavaScript are interchangeable.</a:t>
            </a:r>
          </a:p>
          <a:p>
            <a:pPr algn="l"/>
            <a:r>
              <a:rPr lang="en-GB" b="0" i="0" dirty="0">
                <a:solidFill>
                  <a:srgbClr val="1B1B32"/>
                </a:solidFill>
                <a:effectLst/>
              </a:rPr>
              <a:t>Most of the JavaScript you've learned up to this point was in ES5 (ECMAScript 5), which was finalized in 2009. While you can still write programs in ES5, JavaScript is constantly evolving, and new features are released every year.</a:t>
            </a:r>
          </a:p>
          <a:p>
            <a:pPr algn="l"/>
            <a:r>
              <a:rPr lang="en-GB" b="0" i="0" dirty="0">
                <a:solidFill>
                  <a:srgbClr val="1B1B32"/>
                </a:solidFill>
                <a:effectLst/>
              </a:rPr>
              <a:t>ES6, released in 2015, added many powerful new features to the language. these new features including arrow functions, </a:t>
            </a:r>
            <a:r>
              <a:rPr lang="en-GB" b="0" i="0" dirty="0" err="1">
                <a:solidFill>
                  <a:srgbClr val="1B1B32"/>
                </a:solidFill>
                <a:effectLst/>
              </a:rPr>
              <a:t>destructuring</a:t>
            </a:r>
            <a:r>
              <a:rPr lang="en-GB" b="0" i="0" dirty="0">
                <a:solidFill>
                  <a:srgbClr val="1B1B32"/>
                </a:solidFill>
                <a:effectLst/>
              </a:rPr>
              <a:t>, classes, promises, and modules.</a:t>
            </a:r>
          </a:p>
          <a:p>
            <a:endParaRPr lang="en-IN" dirty="0"/>
          </a:p>
        </p:txBody>
      </p:sp>
    </p:spTree>
    <p:extLst>
      <p:ext uri="{BB962C8B-B14F-4D97-AF65-F5344CB8AC3E}">
        <p14:creationId xmlns:p14="http://schemas.microsoft.com/office/powerpoint/2010/main" val="256645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4EEB-3C3A-8FF8-92DD-1D31365AA1FC}"/>
              </a:ext>
            </a:extLst>
          </p:cNvPr>
          <p:cNvSpPr>
            <a:spLocks noGrp="1"/>
          </p:cNvSpPr>
          <p:nvPr>
            <p:ph type="title"/>
          </p:nvPr>
        </p:nvSpPr>
        <p:spPr/>
        <p:txBody>
          <a:bodyPr/>
          <a:lstStyle/>
          <a:p>
            <a:r>
              <a:rPr lang="en-IN" dirty="0" err="1"/>
              <a:t>NodeJs</a:t>
            </a:r>
            <a:endParaRPr lang="en-IN" dirty="0"/>
          </a:p>
        </p:txBody>
      </p:sp>
      <p:sp>
        <p:nvSpPr>
          <p:cNvPr id="3" name="Content Placeholder 2">
            <a:extLst>
              <a:ext uri="{FF2B5EF4-FFF2-40B4-BE49-F238E27FC236}">
                <a16:creationId xmlns:a16="http://schemas.microsoft.com/office/drawing/2014/main" id="{12520B47-122A-2810-9523-F4975C63B8BE}"/>
              </a:ext>
            </a:extLst>
          </p:cNvPr>
          <p:cNvSpPr>
            <a:spLocks noGrp="1"/>
          </p:cNvSpPr>
          <p:nvPr>
            <p:ph idx="1"/>
          </p:nvPr>
        </p:nvSpPr>
        <p:spPr/>
        <p:txBody>
          <a:bodyPr>
            <a:normAutofit/>
          </a:bodyPr>
          <a:lstStyle/>
          <a:p>
            <a:pPr algn="l"/>
            <a:r>
              <a:rPr lang="en-IN" b="0" i="0" dirty="0">
                <a:solidFill>
                  <a:srgbClr val="000000"/>
                </a:solidFill>
                <a:effectLst/>
                <a:latin typeface="+mj-lt"/>
              </a:rPr>
              <a:t>What is Node.js?</a:t>
            </a:r>
          </a:p>
          <a:p>
            <a:pPr algn="l">
              <a:buFont typeface="Arial" panose="020B0604020202020204" pitchFamily="34" charset="0"/>
              <a:buChar char="•"/>
            </a:pPr>
            <a:r>
              <a:rPr lang="en-IN" b="0" i="0" dirty="0">
                <a:solidFill>
                  <a:srgbClr val="000000"/>
                </a:solidFill>
                <a:effectLst/>
                <a:latin typeface="+mj-lt"/>
              </a:rPr>
              <a:t>Node.js is an open source server environment</a:t>
            </a:r>
          </a:p>
          <a:p>
            <a:pPr algn="l">
              <a:buFont typeface="Arial" panose="020B0604020202020204" pitchFamily="34" charset="0"/>
              <a:buChar char="•"/>
            </a:pPr>
            <a:r>
              <a:rPr lang="en-IN" b="0" i="0" dirty="0">
                <a:solidFill>
                  <a:srgbClr val="000000"/>
                </a:solidFill>
                <a:effectLst/>
                <a:latin typeface="+mj-lt"/>
              </a:rPr>
              <a:t>Node.js runs on various platforms (Windows, Linux, Unix, Mac OS X, etc.)</a:t>
            </a:r>
          </a:p>
          <a:p>
            <a:pPr algn="l">
              <a:buFont typeface="Arial" panose="020B0604020202020204" pitchFamily="34" charset="0"/>
              <a:buChar char="•"/>
            </a:pPr>
            <a:r>
              <a:rPr lang="en-IN" b="0" i="0" dirty="0">
                <a:solidFill>
                  <a:srgbClr val="000000"/>
                </a:solidFill>
                <a:effectLst/>
                <a:latin typeface="+mj-lt"/>
              </a:rPr>
              <a:t>Node.js uses JavaScript on the server</a:t>
            </a:r>
          </a:p>
          <a:p>
            <a:pPr algn="l">
              <a:buFont typeface="Arial" panose="020B0604020202020204" pitchFamily="34" charset="0"/>
              <a:buChar char="•"/>
            </a:pPr>
            <a:r>
              <a:rPr lang="en-IN" b="0" i="0" dirty="0">
                <a:solidFill>
                  <a:srgbClr val="000000"/>
                </a:solidFill>
                <a:effectLst/>
                <a:latin typeface="+mj-lt"/>
              </a:rPr>
              <a:t>Node.js can generate dynamic page content</a:t>
            </a:r>
          </a:p>
          <a:p>
            <a:pPr algn="l">
              <a:buFont typeface="Arial" panose="020B0604020202020204" pitchFamily="34" charset="0"/>
              <a:buChar char="•"/>
            </a:pPr>
            <a:r>
              <a:rPr lang="en-IN" b="0" i="0" dirty="0">
                <a:solidFill>
                  <a:srgbClr val="000000"/>
                </a:solidFill>
                <a:effectLst/>
                <a:latin typeface="+mj-lt"/>
              </a:rPr>
              <a:t>Node.js can create, open, read, write, delete, and close files on the server</a:t>
            </a:r>
          </a:p>
          <a:p>
            <a:pPr algn="l">
              <a:buFont typeface="Arial" panose="020B0604020202020204" pitchFamily="34" charset="0"/>
              <a:buChar char="•"/>
            </a:pPr>
            <a:r>
              <a:rPr lang="en-IN" b="0" i="0" dirty="0">
                <a:solidFill>
                  <a:srgbClr val="000000"/>
                </a:solidFill>
                <a:effectLst/>
                <a:latin typeface="+mj-lt"/>
              </a:rPr>
              <a:t>Node.js can collect form data</a:t>
            </a:r>
          </a:p>
          <a:p>
            <a:pPr algn="l">
              <a:buFont typeface="Arial" panose="020B0604020202020204" pitchFamily="34" charset="0"/>
              <a:buChar char="•"/>
            </a:pPr>
            <a:r>
              <a:rPr lang="en-IN" b="0" i="0" dirty="0">
                <a:solidFill>
                  <a:srgbClr val="000000"/>
                </a:solidFill>
                <a:effectLst/>
                <a:latin typeface="+mj-lt"/>
              </a:rPr>
              <a:t>Node.js can add, delete, modify data in your database</a:t>
            </a:r>
          </a:p>
          <a:p>
            <a:pPr algn="l">
              <a:buFont typeface="Arial" panose="020B0604020202020204" pitchFamily="34" charset="0"/>
              <a:buChar char="•"/>
            </a:pPr>
            <a:endParaRPr lang="en-IN" b="0" i="0" dirty="0">
              <a:solidFill>
                <a:srgbClr val="000000"/>
              </a:solidFill>
              <a:effectLst/>
              <a:latin typeface="+mj-lt"/>
            </a:endParaRPr>
          </a:p>
          <a:p>
            <a:endParaRPr lang="en-IN" dirty="0"/>
          </a:p>
        </p:txBody>
      </p:sp>
      <p:pic>
        <p:nvPicPr>
          <p:cNvPr id="4" name="Picture 3">
            <a:extLst>
              <a:ext uri="{FF2B5EF4-FFF2-40B4-BE49-F238E27FC236}">
                <a16:creationId xmlns:a16="http://schemas.microsoft.com/office/drawing/2014/main" id="{4247295A-B009-D66B-68BC-AA32AC91427F}"/>
              </a:ext>
            </a:extLst>
          </p:cNvPr>
          <p:cNvPicPr>
            <a:picLocks noChangeAspect="1"/>
          </p:cNvPicPr>
          <p:nvPr/>
        </p:nvPicPr>
        <p:blipFill>
          <a:blip r:embed="rId2"/>
          <a:stretch>
            <a:fillRect/>
          </a:stretch>
        </p:blipFill>
        <p:spPr>
          <a:xfrm>
            <a:off x="8794750" y="4814226"/>
            <a:ext cx="2371725" cy="1499956"/>
          </a:xfrm>
          <a:prstGeom prst="rect">
            <a:avLst/>
          </a:prstGeom>
        </p:spPr>
      </p:pic>
    </p:spTree>
    <p:extLst>
      <p:ext uri="{BB962C8B-B14F-4D97-AF65-F5344CB8AC3E}">
        <p14:creationId xmlns:p14="http://schemas.microsoft.com/office/powerpoint/2010/main" val="41618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3F93-F87E-901F-A062-4A26F30AFF3F}"/>
              </a:ext>
            </a:extLst>
          </p:cNvPr>
          <p:cNvSpPr>
            <a:spLocks noGrp="1"/>
          </p:cNvSpPr>
          <p:nvPr>
            <p:ph type="title"/>
          </p:nvPr>
        </p:nvSpPr>
        <p:spPr/>
        <p:txBody>
          <a:bodyPr/>
          <a:lstStyle/>
          <a:p>
            <a:r>
              <a:rPr lang="en-IN" b="0" i="0" dirty="0">
                <a:solidFill>
                  <a:schemeClr val="bg1"/>
                </a:solidFill>
                <a:effectLst/>
              </a:rPr>
              <a:t>Download Node.js</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4235FED5-203B-1455-70B6-F88AB028240F}"/>
              </a:ext>
            </a:extLst>
          </p:cNvPr>
          <p:cNvSpPr>
            <a:spLocks noGrp="1"/>
          </p:cNvSpPr>
          <p:nvPr>
            <p:ph idx="1"/>
          </p:nvPr>
        </p:nvSpPr>
        <p:spPr/>
        <p:txBody>
          <a:bodyPr/>
          <a:lstStyle/>
          <a:p>
            <a:r>
              <a:rPr lang="en-GB" dirty="0">
                <a:solidFill>
                  <a:srgbClr val="000000"/>
                </a:solidFill>
                <a:latin typeface="+mj-lt"/>
              </a:rPr>
              <a:t>O</a:t>
            </a:r>
            <a:r>
              <a:rPr lang="en-GB" b="0" i="0" dirty="0">
                <a:solidFill>
                  <a:srgbClr val="000000"/>
                </a:solidFill>
                <a:effectLst/>
                <a:latin typeface="+mj-lt"/>
              </a:rPr>
              <a:t>fficial Node.js website has installation instructions for Node.js: </a:t>
            </a:r>
            <a:r>
              <a:rPr lang="en-GB" b="0" i="0" dirty="0">
                <a:effectLst/>
                <a:latin typeface="+mj-lt"/>
                <a:hlinkClick r:id="rId2"/>
              </a:rPr>
              <a:t>https://nodejs.org</a:t>
            </a:r>
            <a:endParaRPr lang="en-GB" b="0" i="0" dirty="0">
              <a:effectLst/>
              <a:latin typeface="+mj-lt"/>
            </a:endParaRPr>
          </a:p>
          <a:p>
            <a:r>
              <a:rPr lang="en-IN" b="1" i="0" dirty="0">
                <a:solidFill>
                  <a:srgbClr val="333333"/>
                </a:solidFill>
                <a:effectLst/>
                <a:latin typeface="+mj-lt"/>
              </a:rPr>
              <a:t>Node v16.16.0 (LTS)</a:t>
            </a:r>
          </a:p>
          <a:p>
            <a:endParaRPr lang="en-GB" b="0" i="0" dirty="0">
              <a:effectLst/>
              <a:latin typeface="Verdana" panose="020B0604030504040204" pitchFamily="34" charset="0"/>
            </a:endParaRPr>
          </a:p>
          <a:p>
            <a:r>
              <a:rPr lang="en-GB" b="0" i="0" dirty="0">
                <a:solidFill>
                  <a:srgbClr val="333333"/>
                </a:solidFill>
                <a:effectLst/>
                <a:latin typeface="+mj-lt"/>
              </a:rPr>
              <a:t>Windows 32-bit Installer: </a:t>
            </a:r>
            <a:r>
              <a:rPr lang="en-GB" b="0" i="0" u="none" strike="noStrike" dirty="0">
                <a:solidFill>
                  <a:srgbClr val="43853D"/>
                </a:solidFill>
                <a:effectLst/>
                <a:latin typeface="+mj-lt"/>
                <a:hlinkClick r:id="rId3"/>
              </a:rPr>
              <a:t>https://nodejs.org/dist/v16.16.0/node-v16.16.0-x86.msi</a:t>
            </a:r>
            <a:br>
              <a:rPr lang="en-GB" dirty="0">
                <a:latin typeface="+mj-lt"/>
              </a:rPr>
            </a:br>
            <a:r>
              <a:rPr lang="en-GB" b="0" i="0" dirty="0">
                <a:solidFill>
                  <a:srgbClr val="333333"/>
                </a:solidFill>
                <a:effectLst/>
                <a:latin typeface="+mj-lt"/>
              </a:rPr>
              <a:t>Windows 64-bit Installer: </a:t>
            </a:r>
            <a:r>
              <a:rPr lang="en-GB" b="0" i="0" u="none" strike="noStrike" dirty="0">
                <a:solidFill>
                  <a:srgbClr val="FFFFFF"/>
                </a:solidFill>
                <a:effectLst/>
                <a:latin typeface="+mj-lt"/>
                <a:hlinkClick r:id="rId4"/>
              </a:rPr>
              <a:t>https://nodejs.org/dist/v16.16.0/node-v16.16.0-x64.msi</a:t>
            </a:r>
            <a:endParaRPr lang="en-IN" dirty="0">
              <a:latin typeface="+mj-lt"/>
            </a:endParaRPr>
          </a:p>
        </p:txBody>
      </p:sp>
    </p:spTree>
    <p:extLst>
      <p:ext uri="{BB962C8B-B14F-4D97-AF65-F5344CB8AC3E}">
        <p14:creationId xmlns:p14="http://schemas.microsoft.com/office/powerpoint/2010/main" val="22164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JavaScript basics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the world's most popular programming language.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easy to learn.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a powerful programming language that can add interactivity to a website.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invented by Brendan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Eich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766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338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343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p>
          <a:p>
            <a:pPr algn="just">
              <a:lnSpc>
                <a:spcPct val="115000"/>
              </a:lnSpc>
              <a:spcAft>
                <a:spcPts val="1000"/>
              </a:spcAft>
              <a:buFont typeface="Arial" panose="020B0604020202020204" pitchFamily="34" charset="0"/>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Eg</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 b, c;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564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start with a keyword to identify the JavaScript action to be performed.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9715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90EB01-425D-83AC-320F-571827C6F446}"/>
              </a:ext>
            </a:extLst>
          </p:cNvPr>
          <p:cNvSpPr txBox="1"/>
          <p:nvPr/>
        </p:nvSpPr>
        <p:spPr>
          <a:xfrm>
            <a:off x="705853" y="1010389"/>
            <a:ext cx="9208168" cy="4390433"/>
          </a:xfrm>
          <a:prstGeom prst="rect">
            <a:avLst/>
          </a:prstGeom>
          <a:noFill/>
        </p:spPr>
        <p:txBody>
          <a:bodyPr wrap="square" rtlCol="0">
            <a:spAutoFit/>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Description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	                                    Declares a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Declares a block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returnif</a:t>
            </a:r>
            <a:r>
              <a:rPr lang="en-IN"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on a condition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switch	                           Marks a block of statements to be executed in different cases</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for	                                   Marks a block of statements to be executed in a loop</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try	                                  Implements error handling to a block of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0571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436781-EEB2-0CFB-F3F2-2B51233E9333}"/>
              </a:ext>
            </a:extLst>
          </p:cNvPr>
          <p:cNvSpPr>
            <a:spLocks noGrp="1"/>
          </p:cNvSpPr>
          <p:nvPr>
            <p:ph type="title"/>
          </p:nvPr>
        </p:nvSpPr>
        <p:spPr/>
        <p:txBody>
          <a:bodyPr/>
          <a:lstStyle/>
          <a:p>
            <a:r>
              <a:rPr lang="en-IN" dirty="0"/>
              <a:t>Object</a:t>
            </a:r>
            <a:br>
              <a:rPr lang="en-IN" dirty="0"/>
            </a:br>
            <a:endParaRPr lang="en-IN" dirty="0"/>
          </a:p>
        </p:txBody>
      </p:sp>
      <p:sp>
        <p:nvSpPr>
          <p:cNvPr id="8" name="Content Placeholder 7">
            <a:extLst>
              <a:ext uri="{FF2B5EF4-FFF2-40B4-BE49-F238E27FC236}">
                <a16:creationId xmlns:a16="http://schemas.microsoft.com/office/drawing/2014/main" id="{65D30C62-E28A-C053-ADF3-A4BA0E6BBF47}"/>
              </a:ext>
            </a:extLst>
          </p:cNvPr>
          <p:cNvSpPr>
            <a:spLocks noGrp="1"/>
          </p:cNvSpPr>
          <p:nvPr>
            <p:ph idx="1"/>
          </p:nvPr>
        </p:nvSpPr>
        <p:spPr>
          <a:xfrm>
            <a:off x="1090708" y="2603500"/>
            <a:ext cx="8825659" cy="3416300"/>
          </a:xfrm>
        </p:spPr>
        <p:txBody>
          <a:bodyPr>
            <a:normAutofit lnSpcReduction="10000"/>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p>
          <a:p>
            <a:pPr algn="just">
              <a:lnSpc>
                <a:spcPct val="115000"/>
              </a:lnSpc>
              <a:spcAft>
                <a:spcPts val="10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dirty="0">
                <a:latin typeface="Times New Roman" panose="02020603050405020304" pitchFamily="18" charset="0"/>
                <a:ea typeface="Times New Roman" panose="02020603050405020304" pitchFamily="18" charset="0"/>
                <a:cs typeface="Times New Roman" panose="02020603050405020304" pitchFamily="18" charset="0"/>
              </a:rPr>
              <a:t>. Object</a:t>
            </a: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gn="just">
              <a:lnSpc>
                <a:spcPct val="115000"/>
              </a:lnSpc>
              <a:spcAft>
                <a:spcPts val="10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p>
          <a:p>
            <a:pPr marL="457200" lvl="1" indent="0" algn="just">
              <a:lnSpc>
                <a:spcPct val="115000"/>
              </a:lnSpc>
              <a:spcAft>
                <a:spcPts val="1000"/>
              </a:spcAft>
              <a:buNone/>
            </a:pP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93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Variables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Variables are containers that store values.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uses the keywords var, let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declare variables.</a:t>
            </a:r>
          </a:p>
          <a:p>
            <a:pPr marL="342900" lvl="0" indent="-342900" algn="just">
              <a:lnSpc>
                <a:spcPct val="115000"/>
              </a:lnSpc>
              <a:spcAft>
                <a:spcPts val="1000"/>
              </a:spcAft>
              <a:buFont typeface="Arial" panose="020B0604020202020204" pitchFamily="34" charset="0"/>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By declaring a variable with the let keyword, followed by the name you give to the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531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Initializing a variable</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381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887-FB89-5D44-99B0-FF1F7980C871}"/>
              </a:ext>
            </a:extLst>
          </p:cNvPr>
          <p:cNvSpPr>
            <a:spLocks noGrp="1"/>
          </p:cNvSpPr>
          <p:nvPr>
            <p:ph type="title"/>
          </p:nvPr>
        </p:nvSpPr>
        <p:spPr/>
        <p:txBody>
          <a:bodyPr/>
          <a:lstStyle/>
          <a:p>
            <a:r>
              <a:rPr lang="en-IN" dirty="0"/>
              <a:t>Declaring a variable</a:t>
            </a:r>
          </a:p>
        </p:txBody>
      </p:sp>
      <p:sp>
        <p:nvSpPr>
          <p:cNvPr id="3" name="Content Placeholder 2">
            <a:extLst>
              <a:ext uri="{FF2B5EF4-FFF2-40B4-BE49-F238E27FC236}">
                <a16:creationId xmlns:a16="http://schemas.microsoft.com/office/drawing/2014/main" id="{5ADA793F-A9A4-FE78-F2B8-2106B0AFB1DE}"/>
              </a:ext>
            </a:extLst>
          </p:cNvPr>
          <p:cNvSpPr>
            <a:spLocks noGrp="1"/>
          </p:cNvSpPr>
          <p:nvPr>
            <p:ph idx="1"/>
          </p:nvPr>
        </p:nvSpPr>
        <p:spPr/>
        <p:txBody>
          <a:bodyPr>
            <a:normAutofit lnSpcReduction="10000"/>
          </a:bodyPr>
          <a:lstStyle/>
          <a:p>
            <a:r>
              <a:rPr lang="en-IN" dirty="0"/>
              <a:t>// declaring single variable</a:t>
            </a:r>
          </a:p>
          <a:p>
            <a:r>
              <a:rPr lang="en-IN" dirty="0"/>
              <a:t>var name;</a:t>
            </a:r>
          </a:p>
          <a:p>
            <a:endParaRPr lang="en-IN" dirty="0"/>
          </a:p>
          <a:p>
            <a:r>
              <a:rPr lang="en-IN" dirty="0"/>
              <a:t>// declaring multiple variables</a:t>
            </a:r>
          </a:p>
          <a:p>
            <a:r>
              <a:rPr lang="en-IN" dirty="0"/>
              <a:t>var name, title, </a:t>
            </a:r>
            <a:r>
              <a:rPr lang="en-IN" dirty="0" err="1"/>
              <a:t>num</a:t>
            </a:r>
            <a:r>
              <a:rPr lang="en-IN" dirty="0"/>
              <a:t>;</a:t>
            </a:r>
          </a:p>
          <a:p>
            <a:endParaRPr lang="en-IN" dirty="0"/>
          </a:p>
          <a:p>
            <a:r>
              <a:rPr lang="en-IN" dirty="0"/>
              <a:t>// initializing variables</a:t>
            </a:r>
          </a:p>
          <a:p>
            <a:r>
              <a:rPr lang="en-IN" dirty="0"/>
              <a:t>var name = "Harsh";</a:t>
            </a:r>
          </a:p>
          <a:p>
            <a:r>
              <a:rPr lang="en-IN" dirty="0"/>
              <a:t>name = "Rakesh";</a:t>
            </a:r>
          </a:p>
        </p:txBody>
      </p:sp>
    </p:spTree>
    <p:extLst>
      <p:ext uri="{BB962C8B-B14F-4D97-AF65-F5344CB8AC3E}">
        <p14:creationId xmlns:p14="http://schemas.microsoft.com/office/powerpoint/2010/main" val="161766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5F11-DE9B-EB30-B593-B95EC4AC6F7B}"/>
              </a:ext>
            </a:extLst>
          </p:cNvPr>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a:extLst>
              <a:ext uri="{FF2B5EF4-FFF2-40B4-BE49-F238E27FC236}">
                <a16:creationId xmlns:a16="http://schemas.microsoft.com/office/drawing/2014/main" id="{C3D31C5E-47DA-E515-406B-2A0EB049C2A3}"/>
              </a:ext>
            </a:extLst>
          </p:cNvPr>
          <p:cNvSpPr>
            <a:spLocks noGrp="1"/>
          </p:cNvSpPr>
          <p:nvPr>
            <p:ph idx="1"/>
          </p:nvPr>
        </p:nvSpPr>
        <p:spPr/>
        <p:txBody>
          <a:bodyPr/>
          <a:lstStyle/>
          <a:p>
            <a:r>
              <a:rPr lang="en-GB" dirty="0"/>
              <a:t>Using nothing</a:t>
            </a:r>
          </a:p>
          <a:p>
            <a:r>
              <a:rPr lang="en-GB" dirty="0"/>
              <a:t>Using var</a:t>
            </a:r>
          </a:p>
          <a:p>
            <a:r>
              <a:rPr lang="en-GB" dirty="0"/>
              <a:t>Using let</a:t>
            </a:r>
          </a:p>
          <a:p>
            <a:r>
              <a:rPr lang="en-GB" dirty="0"/>
              <a:t>Using </a:t>
            </a:r>
            <a:r>
              <a:rPr lang="en-GB" dirty="0" err="1"/>
              <a:t>const</a:t>
            </a:r>
            <a:endParaRPr lang="en-GB" dirty="0"/>
          </a:p>
        </p:txBody>
      </p:sp>
    </p:spTree>
    <p:extLst>
      <p:ext uri="{BB962C8B-B14F-4D97-AF65-F5344CB8AC3E}">
        <p14:creationId xmlns:p14="http://schemas.microsoft.com/office/powerpoint/2010/main" val="300673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017-F021-F76B-61D3-1185A2315E68}"/>
              </a:ext>
            </a:extLst>
          </p:cNvPr>
          <p:cNvSpPr>
            <a:spLocks noGrp="1"/>
          </p:cNvSpPr>
          <p:nvPr>
            <p:ph type="title"/>
          </p:nvPr>
        </p:nvSpPr>
        <p:spPr/>
        <p:txBody>
          <a:bodyPr/>
          <a:lstStyle/>
          <a:p>
            <a:r>
              <a:rPr lang="en-IN" dirty="0"/>
              <a:t>Identifiers</a:t>
            </a:r>
            <a:br>
              <a:rPr lang="en-IN" dirty="0"/>
            </a:br>
            <a:endParaRPr lang="en-IN" dirty="0"/>
          </a:p>
        </p:txBody>
      </p:sp>
      <p:sp>
        <p:nvSpPr>
          <p:cNvPr id="3" name="Content Placeholder 2">
            <a:extLst>
              <a:ext uri="{FF2B5EF4-FFF2-40B4-BE49-F238E27FC236}">
                <a16:creationId xmlns:a16="http://schemas.microsoft.com/office/drawing/2014/main" id="{FAB46BDB-E5A0-BB39-8B11-0706EA6771D0}"/>
              </a:ext>
            </a:extLst>
          </p:cNvPr>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7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546-F4FA-6A84-7CEB-4476A954D1B8}"/>
              </a:ext>
            </a:extLst>
          </p:cNvPr>
          <p:cNvSpPr>
            <a:spLocks noGrp="1"/>
          </p:cNvSpPr>
          <p:nvPr>
            <p:ph type="title"/>
          </p:nvPr>
        </p:nvSpPr>
        <p:spPr>
          <a:xfrm>
            <a:off x="1154954" y="963277"/>
            <a:ext cx="8761413" cy="706964"/>
          </a:xfrm>
        </p:spPr>
        <p:txBody>
          <a:bodyPr/>
          <a:lstStyle/>
          <a:p>
            <a:r>
              <a:rPr lang="en-IN" sz="3600" b="1" dirty="0">
                <a:effectLst/>
                <a:ea typeface="Times New Roman" panose="02020603050405020304" pitchFamily="18" charset="0"/>
                <a:cs typeface="Calibri" panose="020F0502020204030204" pitchFamily="34" charset="0"/>
              </a:rPr>
              <a:t>JavaScript Identifiers Rules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7FE26C-4E5A-B2E7-16EB-AAC439901C35}"/>
              </a:ext>
            </a:extLst>
          </p:cNvPr>
          <p:cNvSpPr>
            <a:spLocks noGrp="1"/>
          </p:cNvSpPr>
          <p:nvPr>
            <p:ph idx="1"/>
          </p:nvPr>
        </p:nvSpPr>
        <p:spPr>
          <a:xfrm>
            <a:off x="541891" y="2327565"/>
            <a:ext cx="9682764" cy="4156363"/>
          </a:xfrm>
        </p:spPr>
        <p:txBody>
          <a:bodyPr>
            <a:normAutofit fontScale="77500" lnSpcReduction="2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75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1F8-3714-BC0B-39CD-77481FA0EAD2}"/>
              </a:ext>
            </a:extLst>
          </p:cNvPr>
          <p:cNvSpPr>
            <a:spLocks noGrp="1"/>
          </p:cNvSpPr>
          <p:nvPr>
            <p:ph type="title"/>
          </p:nvPr>
        </p:nvSpPr>
        <p:spPr/>
        <p:txBody>
          <a:bodyPr/>
          <a:lstStyle/>
          <a:p>
            <a:r>
              <a:rPr lang="en-IN" dirty="0"/>
              <a:t>JavaScript console.log() Method</a:t>
            </a:r>
          </a:p>
        </p:txBody>
      </p:sp>
      <p:sp>
        <p:nvSpPr>
          <p:cNvPr id="3" name="Content Placeholder 2">
            <a:extLst>
              <a:ext uri="{FF2B5EF4-FFF2-40B4-BE49-F238E27FC236}">
                <a16:creationId xmlns:a16="http://schemas.microsoft.com/office/drawing/2014/main" id="{D07FDA3F-45AA-2FE8-D700-B9FDAD1C9A0E}"/>
              </a:ext>
            </a:extLst>
          </p:cNvPr>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p>
          <a:p>
            <a:r>
              <a:rPr lang="en-IN" dirty="0"/>
              <a:t>Syntax:</a:t>
            </a:r>
          </a:p>
          <a:p>
            <a:pPr marL="0" indent="0">
              <a:buNone/>
            </a:pPr>
            <a:r>
              <a:rPr lang="en-IN" dirty="0"/>
              <a:t>	</a:t>
            </a:r>
            <a:r>
              <a:rPr lang="en-IN" b="1" dirty="0"/>
              <a:t>console.log(“Code with Me");</a:t>
            </a:r>
          </a:p>
          <a:p>
            <a:pPr marL="0" indent="0">
              <a:buNone/>
            </a:pPr>
            <a:r>
              <a:rPr lang="en-IN" dirty="0"/>
              <a:t>	var a = 2;</a:t>
            </a:r>
          </a:p>
          <a:p>
            <a:pPr marL="0" indent="0">
              <a:buNone/>
            </a:pPr>
            <a:r>
              <a:rPr lang="en-IN" dirty="0"/>
              <a:t>   	 </a:t>
            </a:r>
            <a:r>
              <a:rPr lang="en-IN" b="1" dirty="0"/>
              <a:t>console.log(a);</a:t>
            </a:r>
          </a:p>
          <a:p>
            <a:pPr marL="0" indent="0">
              <a:buNone/>
            </a:pPr>
            <a:r>
              <a:rPr lang="en-IN" dirty="0"/>
              <a:t>	var str = “LUMINAR TECHNOLAB";</a:t>
            </a:r>
          </a:p>
          <a:p>
            <a:pPr marL="0" indent="0">
              <a:buNone/>
            </a:pPr>
            <a:r>
              <a:rPr lang="en-IN" b="1" dirty="0"/>
              <a:t>    console.log(str);</a:t>
            </a:r>
          </a:p>
        </p:txBody>
      </p:sp>
    </p:spTree>
    <p:extLst>
      <p:ext uri="{BB962C8B-B14F-4D97-AF65-F5344CB8AC3E}">
        <p14:creationId xmlns:p14="http://schemas.microsoft.com/office/powerpoint/2010/main" val="411219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6200-19DC-BAD0-0FF2-9F6FD09C91A7}"/>
              </a:ext>
            </a:extLst>
          </p:cNvPr>
          <p:cNvSpPr>
            <a:spLocks noGrp="1"/>
          </p:cNvSpPr>
          <p:nvPr>
            <p:ph type="title"/>
          </p:nvPr>
        </p:nvSpPr>
        <p:spPr/>
        <p:txBody>
          <a:bodyPr/>
          <a:lstStyle/>
          <a:p>
            <a:r>
              <a:rPr lang="en-IN" dirty="0"/>
              <a:t>JavaScript </a:t>
            </a:r>
            <a:r>
              <a:rPr lang="en-IN" dirty="0" err="1"/>
              <a:t>console.error</a:t>
            </a:r>
            <a:r>
              <a:rPr lang="en-IN" dirty="0"/>
              <a:t>() Method</a:t>
            </a:r>
          </a:p>
        </p:txBody>
      </p:sp>
      <p:sp>
        <p:nvSpPr>
          <p:cNvPr id="3" name="Content Placeholder 2">
            <a:extLst>
              <a:ext uri="{FF2B5EF4-FFF2-40B4-BE49-F238E27FC236}">
                <a16:creationId xmlns:a16="http://schemas.microsoft.com/office/drawing/2014/main" id="{571F1332-4C62-4B4F-1C01-0A33FD1CCEEE}"/>
              </a:ext>
            </a:extLst>
          </p:cNvPr>
          <p:cNvSpPr>
            <a:spLocks noGrp="1"/>
          </p:cNvSpPr>
          <p:nvPr>
            <p:ph idx="1"/>
          </p:nvPr>
        </p:nvSpPr>
        <p:spPr/>
        <p:txBody>
          <a:bodyPr/>
          <a:lstStyle/>
          <a:p>
            <a:pPr marL="0" indent="0">
              <a:buNone/>
            </a:pPr>
            <a:endParaRPr lang="en-IN" dirty="0"/>
          </a:p>
          <a:p>
            <a:r>
              <a:rPr lang="en-IN" b="1" dirty="0"/>
              <a:t>Outputs an error message to the console</a:t>
            </a:r>
          </a:p>
          <a:p>
            <a:pPr marL="0" indent="0">
              <a:buNone/>
            </a:pPr>
            <a:r>
              <a:rPr lang="en-IN" dirty="0"/>
              <a:t>	</a:t>
            </a:r>
          </a:p>
        </p:txBody>
      </p:sp>
      <p:pic>
        <p:nvPicPr>
          <p:cNvPr id="5" name="Picture 4">
            <a:extLst>
              <a:ext uri="{FF2B5EF4-FFF2-40B4-BE49-F238E27FC236}">
                <a16:creationId xmlns:a16="http://schemas.microsoft.com/office/drawing/2014/main" id="{802886C4-355F-934E-9C3E-F7D6E43A9710}"/>
              </a:ext>
            </a:extLst>
          </p:cNvPr>
          <p:cNvPicPr>
            <a:picLocks noChangeAspect="1"/>
          </p:cNvPicPr>
          <p:nvPr/>
        </p:nvPicPr>
        <p:blipFill rotWithShape="1">
          <a:blip r:embed="rId2">
            <a:extLst>
              <a:ext uri="{28A0092B-C50C-407E-A947-70E740481C1C}">
                <a14:useLocalDpi xmlns:a14="http://schemas.microsoft.com/office/drawing/2010/main" val="0"/>
              </a:ext>
            </a:extLst>
          </a:blip>
          <a:srcRect l="60818" t="77442" r="18138" b="12222"/>
          <a:stretch/>
        </p:blipFill>
        <p:spPr>
          <a:xfrm>
            <a:off x="2112579" y="3983421"/>
            <a:ext cx="7803788" cy="2133599"/>
          </a:xfrm>
          <a:prstGeom prst="rect">
            <a:avLst/>
          </a:prstGeom>
        </p:spPr>
      </p:pic>
    </p:spTree>
    <p:extLst>
      <p:ext uri="{BB962C8B-B14F-4D97-AF65-F5344CB8AC3E}">
        <p14:creationId xmlns:p14="http://schemas.microsoft.com/office/powerpoint/2010/main" val="3664255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B7F5-9B18-45CC-E234-AA5A015C17AD}"/>
              </a:ext>
            </a:extLst>
          </p:cNvPr>
          <p:cNvSpPr>
            <a:spLocks noGrp="1"/>
          </p:cNvSpPr>
          <p:nvPr>
            <p:ph type="title"/>
          </p:nvPr>
        </p:nvSpPr>
        <p:spPr/>
        <p:txBody>
          <a:bodyPr/>
          <a:lstStyle/>
          <a:p>
            <a:r>
              <a:rPr lang="en-IN" dirty="0"/>
              <a:t>JavaScript </a:t>
            </a:r>
            <a:r>
              <a:rPr lang="en-IN" dirty="0" err="1"/>
              <a:t>console.warn</a:t>
            </a:r>
            <a:r>
              <a:rPr lang="en-IN" dirty="0"/>
              <a:t>() Method</a:t>
            </a:r>
          </a:p>
        </p:txBody>
      </p:sp>
      <p:pic>
        <p:nvPicPr>
          <p:cNvPr id="5" name="Content Placeholder 4">
            <a:extLst>
              <a:ext uri="{FF2B5EF4-FFF2-40B4-BE49-F238E27FC236}">
                <a16:creationId xmlns:a16="http://schemas.microsoft.com/office/drawing/2014/main" id="{0765733A-2D98-CEE0-1536-92BC503A7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024" t="82539" r="988" b="7307"/>
          <a:stretch/>
        </p:blipFill>
        <p:spPr>
          <a:xfrm>
            <a:off x="1470265" y="3429000"/>
            <a:ext cx="8893692" cy="2112578"/>
          </a:xfrm>
        </p:spPr>
      </p:pic>
      <p:sp>
        <p:nvSpPr>
          <p:cNvPr id="6" name="TextBox 5">
            <a:extLst>
              <a:ext uri="{FF2B5EF4-FFF2-40B4-BE49-F238E27FC236}">
                <a16:creationId xmlns:a16="http://schemas.microsoft.com/office/drawing/2014/main" id="{ECD41A72-B392-3A92-76F7-CFEAD70603BE}"/>
              </a:ext>
            </a:extLst>
          </p:cNvPr>
          <p:cNvSpPr txBox="1"/>
          <p:nvPr/>
        </p:nvSpPr>
        <p:spPr>
          <a:xfrm>
            <a:off x="1375673" y="2742364"/>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p>
        </p:txBody>
      </p:sp>
    </p:spTree>
    <p:extLst>
      <p:ext uri="{BB962C8B-B14F-4D97-AF65-F5344CB8AC3E}">
        <p14:creationId xmlns:p14="http://schemas.microsoft.com/office/powerpoint/2010/main" val="2705966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FC57-112E-AC17-5829-FA63A6B77B6B}"/>
              </a:ext>
            </a:extLst>
          </p:cNvPr>
          <p:cNvSpPr>
            <a:spLocks noGrp="1"/>
          </p:cNvSpPr>
          <p:nvPr>
            <p:ph type="title"/>
          </p:nvPr>
        </p:nvSpPr>
        <p:spPr/>
        <p:txBody>
          <a:bodyPr/>
          <a:lstStyle/>
          <a:p>
            <a:r>
              <a:rPr lang="en-IN" dirty="0"/>
              <a:t>JavaScript </a:t>
            </a:r>
            <a:r>
              <a:rPr lang="en-IN" dirty="0" err="1"/>
              <a:t>console.assert</a:t>
            </a:r>
            <a:r>
              <a:rPr lang="en-IN" dirty="0"/>
              <a:t>() Method</a:t>
            </a:r>
          </a:p>
        </p:txBody>
      </p:sp>
      <p:sp>
        <p:nvSpPr>
          <p:cNvPr id="3" name="Content Placeholder 2">
            <a:extLst>
              <a:ext uri="{FF2B5EF4-FFF2-40B4-BE49-F238E27FC236}">
                <a16:creationId xmlns:a16="http://schemas.microsoft.com/office/drawing/2014/main" id="{B77D0915-F8E3-42C0-252E-3106D9B6868D}"/>
              </a:ext>
            </a:extLst>
          </p:cNvPr>
          <p:cNvSpPr>
            <a:spLocks noGrp="1"/>
          </p:cNvSpPr>
          <p:nvPr>
            <p:ph idx="1"/>
          </p:nvPr>
        </p:nvSpPr>
        <p:spPr/>
        <p:txBody>
          <a:bodyPr/>
          <a:lstStyle/>
          <a:p>
            <a:r>
              <a:rPr lang="en-IN" b="1" dirty="0"/>
              <a:t>Writes an error message to the console if a assertion is false</a:t>
            </a:r>
          </a:p>
          <a:p>
            <a:endParaRPr lang="en-IN" b="1" dirty="0"/>
          </a:p>
        </p:txBody>
      </p:sp>
      <p:pic>
        <p:nvPicPr>
          <p:cNvPr id="5" name="Picture 4">
            <a:extLst>
              <a:ext uri="{FF2B5EF4-FFF2-40B4-BE49-F238E27FC236}">
                <a16:creationId xmlns:a16="http://schemas.microsoft.com/office/drawing/2014/main" id="{B70484B6-7C46-C7A5-71E2-C03FE0409B39}"/>
              </a:ext>
            </a:extLst>
          </p:cNvPr>
          <p:cNvPicPr>
            <a:picLocks noChangeAspect="1"/>
          </p:cNvPicPr>
          <p:nvPr/>
        </p:nvPicPr>
        <p:blipFill rotWithShape="1">
          <a:blip r:embed="rId2">
            <a:extLst>
              <a:ext uri="{28A0092B-C50C-407E-A947-70E740481C1C}">
                <a14:useLocalDpi xmlns:a14="http://schemas.microsoft.com/office/drawing/2010/main" val="0"/>
              </a:ext>
            </a:extLst>
          </a:blip>
          <a:srcRect l="60775" t="82299" r="2328" b="6054"/>
          <a:stretch/>
        </p:blipFill>
        <p:spPr>
          <a:xfrm>
            <a:off x="1318006" y="3268716"/>
            <a:ext cx="5776475" cy="1597573"/>
          </a:xfrm>
          <a:prstGeom prst="rect">
            <a:avLst/>
          </a:prstGeom>
        </p:spPr>
      </p:pic>
    </p:spTree>
    <p:extLst>
      <p:ext uri="{BB962C8B-B14F-4D97-AF65-F5344CB8AC3E}">
        <p14:creationId xmlns:p14="http://schemas.microsoft.com/office/powerpoint/2010/main" val="289093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6FDEE-3EF2-FB65-FD25-97E800E2DE0C}"/>
              </a:ext>
            </a:extLst>
          </p:cNvPr>
          <p:cNvPicPr>
            <a:picLocks noChangeAspect="1"/>
          </p:cNvPicPr>
          <p:nvPr/>
        </p:nvPicPr>
        <p:blipFill>
          <a:blip r:embed="rId2"/>
          <a:stretch>
            <a:fillRect/>
          </a:stretch>
        </p:blipFill>
        <p:spPr>
          <a:xfrm>
            <a:off x="882316" y="902368"/>
            <a:ext cx="8887326" cy="5053263"/>
          </a:xfrm>
          <a:prstGeom prst="rect">
            <a:avLst/>
          </a:prstGeom>
        </p:spPr>
      </p:pic>
    </p:spTree>
    <p:extLst>
      <p:ext uri="{BB962C8B-B14F-4D97-AF65-F5344CB8AC3E}">
        <p14:creationId xmlns:p14="http://schemas.microsoft.com/office/powerpoint/2010/main" val="2927443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2872-02A7-9776-3813-E76AF6BE75B5}"/>
              </a:ext>
            </a:extLst>
          </p:cNvPr>
          <p:cNvSpPr>
            <a:spLocks noGrp="1"/>
          </p:cNvSpPr>
          <p:nvPr>
            <p:ph type="title"/>
          </p:nvPr>
        </p:nvSpPr>
        <p:spPr/>
        <p:txBody>
          <a:bodyPr/>
          <a:lstStyle/>
          <a:p>
            <a:r>
              <a:rPr lang="en-IN" dirty="0"/>
              <a:t>JavaScript </a:t>
            </a:r>
            <a:r>
              <a:rPr lang="en-IN" dirty="0" err="1"/>
              <a:t>console.table</a:t>
            </a:r>
            <a:r>
              <a:rPr lang="en-IN" dirty="0"/>
              <a:t>() Method</a:t>
            </a:r>
          </a:p>
        </p:txBody>
      </p:sp>
      <p:pic>
        <p:nvPicPr>
          <p:cNvPr id="5" name="Content Placeholder 4">
            <a:extLst>
              <a:ext uri="{FF2B5EF4-FFF2-40B4-BE49-F238E27FC236}">
                <a16:creationId xmlns:a16="http://schemas.microsoft.com/office/drawing/2014/main" id="{3E3DA839-EDB7-9224-78FB-AC97AC3675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71773" r="18813" b="7533"/>
          <a:stretch/>
        </p:blipFill>
        <p:spPr>
          <a:xfrm>
            <a:off x="693683" y="2690649"/>
            <a:ext cx="10846676" cy="2974427"/>
          </a:xfrm>
        </p:spPr>
      </p:pic>
    </p:spTree>
    <p:extLst>
      <p:ext uri="{BB962C8B-B14F-4D97-AF65-F5344CB8AC3E}">
        <p14:creationId xmlns:p14="http://schemas.microsoft.com/office/powerpoint/2010/main" val="421216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1FCF-9281-B504-32FB-954805569F33}"/>
              </a:ext>
            </a:extLst>
          </p:cNvPr>
          <p:cNvSpPr>
            <a:spLocks noGrp="1"/>
          </p:cNvSpPr>
          <p:nvPr>
            <p:ph type="title"/>
          </p:nvPr>
        </p:nvSpPr>
        <p:spPr/>
        <p:txBody>
          <a:bodyPr/>
          <a:lstStyle/>
          <a:p>
            <a:r>
              <a:rPr lang="en-IN" dirty="0"/>
              <a:t>JavaScript </a:t>
            </a:r>
            <a:r>
              <a:rPr lang="en-IN" dirty="0" err="1"/>
              <a:t>console.clear</a:t>
            </a:r>
            <a:r>
              <a:rPr lang="en-IN" dirty="0"/>
              <a:t>() Method</a:t>
            </a:r>
          </a:p>
        </p:txBody>
      </p:sp>
      <p:sp>
        <p:nvSpPr>
          <p:cNvPr id="3" name="Content Placeholder 2">
            <a:extLst>
              <a:ext uri="{FF2B5EF4-FFF2-40B4-BE49-F238E27FC236}">
                <a16:creationId xmlns:a16="http://schemas.microsoft.com/office/drawing/2014/main" id="{F7CF9DE1-E3EF-B8A6-1C05-9F807A0E4E74}"/>
              </a:ext>
            </a:extLst>
          </p:cNvPr>
          <p:cNvSpPr>
            <a:spLocks noGrp="1"/>
          </p:cNvSpPr>
          <p:nvPr>
            <p:ph idx="1"/>
          </p:nvPr>
        </p:nvSpPr>
        <p:spPr/>
        <p:txBody>
          <a:bodyPr/>
          <a:lstStyle/>
          <a:p>
            <a:r>
              <a:rPr lang="en-IN" dirty="0"/>
              <a:t>Clear the console</a:t>
            </a:r>
          </a:p>
        </p:txBody>
      </p:sp>
    </p:spTree>
    <p:extLst>
      <p:ext uri="{BB962C8B-B14F-4D97-AF65-F5344CB8AC3E}">
        <p14:creationId xmlns:p14="http://schemas.microsoft.com/office/powerpoint/2010/main" val="3047435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Comments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14910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151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DEEB1-4C6E-4E66-D035-FBFBFF945110}"/>
              </a:ext>
            </a:extLst>
          </p:cNvPr>
          <p:cNvSpPr>
            <a:spLocks noGrp="1"/>
          </p:cNvSpPr>
          <p:nvPr>
            <p:ph idx="4294967295"/>
          </p:nvPr>
        </p:nvSpPr>
        <p:spPr>
          <a:xfrm>
            <a:off x="540326" y="467591"/>
            <a:ext cx="10505209" cy="5552209"/>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081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Task 1: Difference between var, let, const.</a:t>
            </a:r>
          </a:p>
          <a:p>
            <a:r>
              <a:rPr lang="en-IN" dirty="0">
                <a:latin typeface="Times New Roman" panose="02020603050405020304" pitchFamily="18" charset="0"/>
                <a:ea typeface="Times New Roman" panose="02020603050405020304" pitchFamily="18" charset="0"/>
                <a:cs typeface="Times New Roman" panose="02020603050405020304" pitchFamily="18" charset="0"/>
              </a:rPr>
              <a:t>Task 2:What are the features of java script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1398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4B49E-3536-605A-F1ED-5C0FF8CB934D}"/>
              </a:ext>
            </a:extLst>
          </p:cNvPr>
          <p:cNvSpPr>
            <a:spLocks noGrp="1"/>
          </p:cNvSpPr>
          <p:nvPr>
            <p:ph type="title"/>
          </p:nvPr>
        </p:nvSpPr>
        <p:spPr/>
        <p:txBody>
          <a:bodyPr/>
          <a:lstStyle/>
          <a:p>
            <a:r>
              <a:rPr lang="en-IN" dirty="0"/>
              <a:t>Class</a:t>
            </a:r>
            <a:br>
              <a:rPr lang="en-IN" dirty="0"/>
            </a:br>
            <a:endParaRPr lang="en-IN" dirty="0"/>
          </a:p>
        </p:txBody>
      </p:sp>
      <p:sp>
        <p:nvSpPr>
          <p:cNvPr id="6" name="Content Placeholder 5">
            <a:extLst>
              <a:ext uri="{FF2B5EF4-FFF2-40B4-BE49-F238E27FC236}">
                <a16:creationId xmlns:a16="http://schemas.microsoft.com/office/drawing/2014/main" id="{C61F0647-9BB9-EDE1-DD40-EFA1C3ACDC18}"/>
              </a:ext>
            </a:extLst>
          </p:cNvPr>
          <p:cNvSpPr>
            <a:spLocks noGrp="1"/>
          </p:cNvSpPr>
          <p:nvPr>
            <p:ph idx="1"/>
          </p:nvPr>
        </p:nvSpPr>
        <p:spPr/>
        <p:txBody>
          <a:bodyPr/>
          <a:lstStyle/>
          <a:p>
            <a:pPr algn="just">
              <a:lnSpc>
                <a:spcPct val="115000"/>
              </a:lnSpc>
              <a:spcAft>
                <a:spcPts val="1000"/>
              </a:spcAft>
            </a:pPr>
            <a:r>
              <a:rPr lang="en-GB" b="0" i="0" dirty="0">
                <a:solidFill>
                  <a:srgbClr val="171717"/>
                </a:solidFill>
                <a:effectLst/>
              </a:rPr>
              <a:t>Class is a blueprint of a real-life entity. </a:t>
            </a:r>
          </a:p>
          <a:p>
            <a:pPr algn="just">
              <a:lnSpc>
                <a:spcPct val="115000"/>
              </a:lnSpc>
              <a:spcAft>
                <a:spcPts val="1000"/>
              </a:spcAft>
            </a:pPr>
            <a:r>
              <a:rPr lang="en-GB" b="0" i="0" dirty="0">
                <a:solidFill>
                  <a:srgbClr val="171717"/>
                </a:solidFill>
                <a:effectLst/>
              </a:rPr>
              <a:t>It describes how the object will look alike, what characteristics it holds and what kind of actions we can perform on it.</a:t>
            </a:r>
            <a:endParaRPr lang="en-IN" dirty="0"/>
          </a:p>
        </p:txBody>
      </p:sp>
    </p:spTree>
    <p:extLst>
      <p:ext uri="{BB962C8B-B14F-4D97-AF65-F5344CB8AC3E}">
        <p14:creationId xmlns:p14="http://schemas.microsoft.com/office/powerpoint/2010/main" val="10598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9F541-92EE-3537-D32D-42498EE1AC28}"/>
              </a:ext>
            </a:extLst>
          </p:cNvPr>
          <p:cNvPicPr>
            <a:picLocks noChangeAspect="1"/>
          </p:cNvPicPr>
          <p:nvPr/>
        </p:nvPicPr>
        <p:blipFill>
          <a:blip r:embed="rId2"/>
          <a:stretch>
            <a:fillRect/>
          </a:stretch>
        </p:blipFill>
        <p:spPr>
          <a:xfrm>
            <a:off x="774060" y="314633"/>
            <a:ext cx="3704242" cy="2782529"/>
          </a:xfrm>
          <a:prstGeom prst="rect">
            <a:avLst/>
          </a:prstGeom>
        </p:spPr>
      </p:pic>
      <p:pic>
        <p:nvPicPr>
          <p:cNvPr id="5" name="Picture 4">
            <a:extLst>
              <a:ext uri="{FF2B5EF4-FFF2-40B4-BE49-F238E27FC236}">
                <a16:creationId xmlns:a16="http://schemas.microsoft.com/office/drawing/2014/main" id="{0F4AD72E-ECD2-53AA-DDCA-297396FF51DA}"/>
              </a:ext>
            </a:extLst>
          </p:cNvPr>
          <p:cNvPicPr>
            <a:picLocks noChangeAspect="1"/>
          </p:cNvPicPr>
          <p:nvPr/>
        </p:nvPicPr>
        <p:blipFill>
          <a:blip r:embed="rId3"/>
          <a:stretch>
            <a:fillRect/>
          </a:stretch>
        </p:blipFill>
        <p:spPr>
          <a:xfrm>
            <a:off x="5817297" y="1705897"/>
            <a:ext cx="5149657" cy="2782529"/>
          </a:xfrm>
          <a:prstGeom prst="rect">
            <a:avLst/>
          </a:prstGeom>
        </p:spPr>
      </p:pic>
      <p:pic>
        <p:nvPicPr>
          <p:cNvPr id="6" name="Picture 5">
            <a:extLst>
              <a:ext uri="{FF2B5EF4-FFF2-40B4-BE49-F238E27FC236}">
                <a16:creationId xmlns:a16="http://schemas.microsoft.com/office/drawing/2014/main" id="{564D62F4-DB28-A97A-DE53-B3F92690A8CF}"/>
              </a:ext>
            </a:extLst>
          </p:cNvPr>
          <p:cNvPicPr>
            <a:picLocks noChangeAspect="1"/>
          </p:cNvPicPr>
          <p:nvPr/>
        </p:nvPicPr>
        <p:blipFill>
          <a:blip r:embed="rId4"/>
          <a:stretch>
            <a:fillRect/>
          </a:stretch>
        </p:blipFill>
        <p:spPr>
          <a:xfrm>
            <a:off x="998076" y="3264310"/>
            <a:ext cx="3480226" cy="2765010"/>
          </a:xfrm>
          <a:prstGeom prst="rect">
            <a:avLst/>
          </a:prstGeom>
        </p:spPr>
      </p:pic>
    </p:spTree>
    <p:extLst>
      <p:ext uri="{BB962C8B-B14F-4D97-AF65-F5344CB8AC3E}">
        <p14:creationId xmlns:p14="http://schemas.microsoft.com/office/powerpoint/2010/main" val="411384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pPr>
              <a:lnSpc>
                <a:spcPct val="115000"/>
              </a:lnSpc>
              <a:spcAft>
                <a:spcPts val="1000"/>
              </a:spcAft>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401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a:extLst>
              <a:ext uri="{FF2B5EF4-FFF2-40B4-BE49-F238E27FC236}">
                <a16:creationId xmlns:a16="http://schemas.microsoft.com/office/drawing/2014/main" id="{E71A5743-723F-307E-EF64-5FA1C01B8C43}"/>
              </a:ext>
            </a:extLst>
          </p:cNvPr>
          <p:cNvPicPr>
            <a:picLocks noGrp="1" noChangeAspect="1"/>
          </p:cNvPicPr>
          <p:nvPr>
            <p:ph type="pic" idx="1"/>
          </p:nvPr>
        </p:nvPicPr>
        <p:blipFill rotWithShape="1">
          <a:blip r:embed="rId2"/>
          <a:srcRect l="-994" t="12037" r="12672"/>
          <a:stretch/>
        </p:blipFill>
        <p:spPr>
          <a:xfrm>
            <a:off x="6545179" y="1315453"/>
            <a:ext cx="4204123" cy="4780547"/>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3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Encapsulation </a:t>
            </a:r>
          </a:p>
        </p:txBody>
      </p:sp>
      <p:pic>
        <p:nvPicPr>
          <p:cNvPr id="5" name="Picture Placeholder 4">
            <a:extLst>
              <a:ext uri="{FF2B5EF4-FFF2-40B4-BE49-F238E27FC236}">
                <a16:creationId xmlns:a16="http://schemas.microsoft.com/office/drawing/2014/main" id="{6EB8D3BE-2523-709E-EC8E-37C8DE07A3E6}"/>
              </a:ext>
            </a:extLst>
          </p:cNvPr>
          <p:cNvPicPr>
            <a:picLocks noGrp="1" noChangeAspect="1"/>
          </p:cNvPicPr>
          <p:nvPr>
            <p:ph type="pic" idx="1"/>
          </p:nvPr>
        </p:nvPicPr>
        <p:blipFill rotWithShape="1">
          <a:blip r:embed="rId2"/>
          <a:srcRect l="-880" t="8684" r="17031" b="6404"/>
          <a:stretch/>
        </p:blipFill>
        <p:spPr>
          <a:xfrm>
            <a:off x="6593382" y="1165058"/>
            <a:ext cx="4443663" cy="4527884"/>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a:xfrm>
            <a:off x="909147" y="3618271"/>
            <a:ext cx="3859212" cy="1371600"/>
          </a:xfrm>
        </p:spPr>
        <p:txBody>
          <a:bodyPr>
            <a:normAutofit fontScale="40000" lnSpcReduction="20000"/>
          </a:bodyPr>
          <a:lstStyle/>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 class.</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8258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ustom 1">
      <a:majorFont>
        <a:latin typeface="Times New Roman"/>
        <a:ea typeface=""/>
        <a:cs typeface=""/>
      </a:majorFont>
      <a:minorFont>
        <a:latin typeface="Times New Roman"/>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1321</TotalTime>
  <Words>1891</Words>
  <Application>Microsoft Office PowerPoint</Application>
  <PresentationFormat>Widescreen</PresentationFormat>
  <Paragraphs>181</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Segoe UI</vt:lpstr>
      <vt:lpstr>Times New Roman</vt:lpstr>
      <vt:lpstr>Verdana</vt:lpstr>
      <vt:lpstr>Wingdings</vt:lpstr>
      <vt:lpstr>Wingdings 3</vt:lpstr>
      <vt:lpstr>Ion Boardroom</vt:lpstr>
      <vt:lpstr>Introduction to Programming</vt:lpstr>
      <vt:lpstr>Object-oriented programming (OOP)</vt:lpstr>
      <vt:lpstr>Object </vt:lpstr>
      <vt:lpstr>PowerPoint Presentation</vt:lpstr>
      <vt:lpstr>Class </vt:lpstr>
      <vt:lpstr>PowerPoint Presentation</vt:lpstr>
      <vt:lpstr>OOP has four basic concepts on which it is totally based.</vt:lpstr>
      <vt:lpstr> Abstraction  </vt:lpstr>
      <vt:lpstr> Encapsulation </vt:lpstr>
      <vt:lpstr>Inheritance  </vt:lpstr>
      <vt:lpstr>Polymorphism  </vt:lpstr>
      <vt:lpstr>Data structure</vt:lpstr>
      <vt:lpstr>Data structure</vt:lpstr>
      <vt:lpstr> Stack</vt:lpstr>
      <vt:lpstr>Queue </vt:lpstr>
      <vt:lpstr>Linked list</vt:lpstr>
      <vt:lpstr>Algorithms</vt:lpstr>
      <vt:lpstr>Flowchart</vt:lpstr>
      <vt:lpstr>PowerPoint Presentation</vt:lpstr>
      <vt:lpstr>PowerPoint Presentation</vt:lpstr>
      <vt:lpstr>ES6 </vt:lpstr>
      <vt:lpstr>NodeJs</vt:lpstr>
      <vt:lpstr>Download Node.js </vt:lpstr>
      <vt:lpstr> JavaScript basics </vt:lpstr>
      <vt:lpstr>1.JavaScript Programs</vt:lpstr>
      <vt:lpstr>2. JavaScript Statements </vt:lpstr>
      <vt:lpstr>3. Semicolons ; </vt:lpstr>
      <vt:lpstr>4. Keywords </vt:lpstr>
      <vt:lpstr>PowerPoint Presentation</vt:lpstr>
      <vt:lpstr> Variables </vt:lpstr>
      <vt:lpstr>Initializing a variable</vt:lpstr>
      <vt:lpstr>Declaring a variable</vt:lpstr>
      <vt:lpstr>4 Ways to Declare a JavaScript Variable: </vt:lpstr>
      <vt:lpstr>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Presentation</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Luminar Technolab</cp:lastModifiedBy>
  <cp:revision>11</cp:revision>
  <dcterms:created xsi:type="dcterms:W3CDTF">2023-01-10T05:32:54Z</dcterms:created>
  <dcterms:modified xsi:type="dcterms:W3CDTF">2023-09-28T10:15:03Z</dcterms:modified>
</cp:coreProperties>
</file>